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268" r:id="rId2"/>
    <p:sldId id="269" r:id="rId3"/>
    <p:sldId id="267" r:id="rId4"/>
    <p:sldId id="266" r:id="rId5"/>
    <p:sldId id="257" r:id="rId6"/>
    <p:sldId id="258" r:id="rId7"/>
    <p:sldId id="259" r:id="rId8"/>
    <p:sldId id="260" r:id="rId9"/>
    <p:sldId id="262" r:id="rId10"/>
    <p:sldId id="261" r:id="rId11"/>
    <p:sldId id="265" r:id="rId12"/>
    <p:sldId id="270" r:id="rId13"/>
    <p:sldId id="263"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5C5161-2218-4B5C-B9C3-526ECC36A81F}" type="datetimeFigureOut">
              <a:rPr lang="en-US" smtClean="0"/>
              <a:t>7/4/2018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73A152-0F56-4837-9B75-05A953A60D1E}"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27AE9776-2804-4D26-ACFD-51F4788CBACF}" type="slidenum">
              <a:rPr lang="en-US"/>
              <a:pPr/>
              <a:t>1</a:t>
            </a:fld>
            <a:endParaRPr lang="en-US"/>
          </a:p>
        </p:txBody>
      </p:sp>
      <p:sp>
        <p:nvSpPr>
          <p:cNvPr id="3584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1C491CF-52E9-451D-A22E-1701EAF57F5A}" type="slidenum">
              <a:rPr lang="en-US" sz="1200">
                <a:latin typeface="Calibri" pitchFamily="34" charset="0"/>
              </a:rPr>
              <a:pPr algn="r"/>
              <a:t>1</a:t>
            </a:fld>
            <a:endParaRPr lang="en-US" sz="1200">
              <a:latin typeface="Calibri" pitchFamily="34" charset="0"/>
            </a:endParaRPr>
          </a:p>
        </p:txBody>
      </p:sp>
      <p:sp>
        <p:nvSpPr>
          <p:cNvPr id="3584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16F7205-6B0D-45BC-B635-1FB47E36F2A4}" type="slidenum">
              <a:rPr lang="en-US" sz="1200"/>
              <a:pPr algn="r"/>
              <a:t>1</a:t>
            </a:fld>
            <a:endParaRPr lang="en-US" sz="1200"/>
          </a:p>
        </p:txBody>
      </p:sp>
      <p:sp>
        <p:nvSpPr>
          <p:cNvPr id="3584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A68A0407-B847-4935-AFA9-FFF2C48FD843}" type="datetimeFigureOut">
              <a:rPr lang="en-US" smtClean="0"/>
              <a:pPr/>
              <a:t>7/4/2018</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E7837ED3-1D7C-4B3F-AEA1-106C42DE309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68A0407-B847-4935-AFA9-FFF2C48FD843}" type="datetimeFigureOut">
              <a:rPr lang="en-US" smtClean="0"/>
              <a:pPr/>
              <a:t>7/4/2018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837ED3-1D7C-4B3F-AEA1-106C42DE309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68A0407-B847-4935-AFA9-FFF2C48FD843}" type="datetimeFigureOut">
              <a:rPr lang="en-US" smtClean="0"/>
              <a:pPr/>
              <a:t>7/4/2018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837ED3-1D7C-4B3F-AEA1-106C42DE309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68A0407-B847-4935-AFA9-FFF2C48FD843}" type="datetimeFigureOut">
              <a:rPr lang="en-US" smtClean="0"/>
              <a:pPr/>
              <a:t>7/4/2018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837ED3-1D7C-4B3F-AEA1-106C42DE309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68A0407-B847-4935-AFA9-FFF2C48FD843}" type="datetimeFigureOut">
              <a:rPr lang="en-US" smtClean="0"/>
              <a:pPr/>
              <a:t>7/4/2018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837ED3-1D7C-4B3F-AEA1-106C42DE309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68A0407-B847-4935-AFA9-FFF2C48FD843}" type="datetimeFigureOut">
              <a:rPr lang="en-US" smtClean="0"/>
              <a:pPr/>
              <a:t>7/4/2018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837ED3-1D7C-4B3F-AEA1-106C42DE309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68A0407-B847-4935-AFA9-FFF2C48FD843}" type="datetimeFigureOut">
              <a:rPr lang="en-US" smtClean="0"/>
              <a:pPr/>
              <a:t>7/4/2018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837ED3-1D7C-4B3F-AEA1-106C42DE309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68A0407-B847-4935-AFA9-FFF2C48FD843}" type="datetimeFigureOut">
              <a:rPr lang="en-US" smtClean="0"/>
              <a:pPr/>
              <a:t>7/4/2018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837ED3-1D7C-4B3F-AEA1-106C42DE309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8A0407-B847-4935-AFA9-FFF2C48FD843}" type="datetimeFigureOut">
              <a:rPr lang="en-US" smtClean="0"/>
              <a:pPr/>
              <a:t>7/4/2018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837ED3-1D7C-4B3F-AEA1-106C42DE309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68A0407-B847-4935-AFA9-FFF2C48FD843}" type="datetimeFigureOut">
              <a:rPr lang="en-US" smtClean="0"/>
              <a:pPr/>
              <a:t>7/4/2018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837ED3-1D7C-4B3F-AEA1-106C42DE309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68A0407-B847-4935-AFA9-FFF2C48FD843}" type="datetimeFigureOut">
              <a:rPr lang="en-US" smtClean="0"/>
              <a:pPr/>
              <a:t>7/4/2018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E7837ED3-1D7C-4B3F-AEA1-106C42DE3094}"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68A0407-B847-4935-AFA9-FFF2C48FD843}" type="datetimeFigureOut">
              <a:rPr lang="en-US" smtClean="0"/>
              <a:pPr/>
              <a:t>7/4/2018</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7837ED3-1D7C-4B3F-AEA1-106C42DE3094}"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studymafia.org/" TargetMode="External"/><Relationship Id="rId2" Type="http://schemas.openxmlformats.org/officeDocument/2006/relationships/hyperlink" Target="http://www.google.co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logo1"/>
          <p:cNvPicPr>
            <a:picLocks noChangeAspect="1" noChangeArrowheads="1"/>
          </p:cNvPicPr>
          <p:nvPr/>
        </p:nvPicPr>
        <p:blipFill>
          <a:blip r:embed="rId3" cstate="print"/>
          <a:srcRect/>
          <a:stretch>
            <a:fillRect/>
          </a:stretch>
        </p:blipFill>
        <p:spPr bwMode="auto">
          <a:xfrm>
            <a:off x="304800" y="60325"/>
            <a:ext cx="1143000" cy="1143000"/>
          </a:xfrm>
          <a:prstGeom prst="rect">
            <a:avLst/>
          </a:prstGeom>
          <a:noFill/>
          <a:ln w="9525">
            <a:noFill/>
            <a:miter lim="800000"/>
            <a:headEnd/>
            <a:tailEnd/>
          </a:ln>
        </p:spPr>
      </p:pic>
      <p:pic>
        <p:nvPicPr>
          <p:cNvPr id="13315" name="Picture 3" descr="strip1"/>
          <p:cNvPicPr>
            <a:picLocks noChangeAspect="1" noChangeArrowheads="1"/>
          </p:cNvPicPr>
          <p:nvPr/>
        </p:nvPicPr>
        <p:blipFill>
          <a:blip r:embed="rId4" cstate="print"/>
          <a:srcRect/>
          <a:stretch>
            <a:fillRect/>
          </a:stretch>
        </p:blipFill>
        <p:spPr bwMode="auto">
          <a:xfrm>
            <a:off x="1371600" y="593725"/>
            <a:ext cx="7620000" cy="76200"/>
          </a:xfrm>
          <a:prstGeom prst="rect">
            <a:avLst/>
          </a:prstGeom>
          <a:noFill/>
          <a:ln w="9525">
            <a:noFill/>
            <a:miter lim="800000"/>
            <a:headEnd/>
            <a:tailEnd/>
          </a:ln>
        </p:spPr>
      </p:pic>
      <p:sp>
        <p:nvSpPr>
          <p:cNvPr id="13316" name="Rectangle 5"/>
          <p:cNvSpPr>
            <a:spLocks noChangeArrowheads="1"/>
          </p:cNvSpPr>
          <p:nvPr/>
        </p:nvSpPr>
        <p:spPr bwMode="auto">
          <a:xfrm>
            <a:off x="762000" y="457200"/>
            <a:ext cx="8686800" cy="1143000"/>
          </a:xfrm>
          <a:prstGeom prst="rect">
            <a:avLst/>
          </a:prstGeom>
          <a:noFill/>
          <a:ln w="9525">
            <a:noFill/>
            <a:miter lim="800000"/>
            <a:headEnd/>
            <a:tailEnd/>
          </a:ln>
        </p:spPr>
        <p:txBody>
          <a:bodyPr anchor="ctr"/>
          <a:lstStyle/>
          <a:p>
            <a:pPr algn="ctr"/>
            <a:r>
              <a:rPr lang="en-US" sz="6000">
                <a:solidFill>
                  <a:srgbClr val="FF0000"/>
                </a:solidFill>
              </a:rPr>
              <a:t>www.studymafia.org</a:t>
            </a:r>
            <a:endParaRPr lang="en-US" sz="6000">
              <a:solidFill>
                <a:srgbClr val="FF9900"/>
              </a:solidFill>
            </a:endParaRPr>
          </a:p>
        </p:txBody>
      </p:sp>
      <p:sp>
        <p:nvSpPr>
          <p:cNvPr id="13317" name="Text Box 9"/>
          <p:cNvSpPr txBox="1">
            <a:spLocks noChangeArrowheads="1"/>
          </p:cNvSpPr>
          <p:nvPr/>
        </p:nvSpPr>
        <p:spPr bwMode="auto">
          <a:xfrm>
            <a:off x="228600" y="5562600"/>
            <a:ext cx="8610600" cy="584200"/>
          </a:xfrm>
          <a:prstGeom prst="rect">
            <a:avLst/>
          </a:prstGeom>
          <a:noFill/>
          <a:ln w="9525">
            <a:noFill/>
            <a:miter lim="800000"/>
            <a:headEnd/>
            <a:tailEnd/>
          </a:ln>
        </p:spPr>
        <p:txBody>
          <a:bodyPr>
            <a:spAutoFit/>
          </a:bodyPr>
          <a:lstStyle/>
          <a:p>
            <a:pPr>
              <a:spcBef>
                <a:spcPct val="50000"/>
              </a:spcBef>
            </a:pPr>
            <a:r>
              <a:rPr lang="en-US" sz="1600" b="1" dirty="0"/>
              <a:t>Submitted To:				                      Submitted By:</a:t>
            </a:r>
          </a:p>
          <a:p>
            <a:r>
              <a:rPr lang="en-US" sz="1600" b="1" dirty="0"/>
              <a:t>www.studymafia.org                                                 </a:t>
            </a:r>
            <a:r>
              <a:rPr lang="en-US" sz="1600" b="1" dirty="0" smtClean="0"/>
              <a:t>                  </a:t>
            </a:r>
            <a:r>
              <a:rPr lang="en-US" sz="1600" b="1" dirty="0" err="1"/>
              <a:t>www.studymafia.org</a:t>
            </a:r>
            <a:r>
              <a:rPr lang="en-US" sz="1600" dirty="0"/>
              <a:t> </a:t>
            </a:r>
            <a:endParaRPr lang="en-US" sz="1600" b="1" dirty="0"/>
          </a:p>
        </p:txBody>
      </p:sp>
      <p:sp>
        <p:nvSpPr>
          <p:cNvPr id="11270" name="Rectangle 8"/>
          <p:cNvSpPr>
            <a:spLocks noChangeArrowheads="1"/>
          </p:cNvSpPr>
          <p:nvPr/>
        </p:nvSpPr>
        <p:spPr bwMode="auto">
          <a:xfrm>
            <a:off x="1403648" y="2348880"/>
            <a:ext cx="5486400" cy="1754326"/>
          </a:xfrm>
          <a:prstGeom prst="rect">
            <a:avLst/>
          </a:prstGeom>
          <a:noFill/>
          <a:ln w="9525">
            <a:noFill/>
            <a:miter lim="800000"/>
            <a:headEnd/>
            <a:tailEnd/>
          </a:ln>
        </p:spPr>
        <p:txBody>
          <a:bodyPr>
            <a:spAutoFit/>
          </a:bodyPr>
          <a:lstStyle/>
          <a:p>
            <a:pPr algn="ctr">
              <a:defRPr/>
            </a:pPr>
            <a:r>
              <a:rPr lang="en-US" sz="3600" b="1" dirty="0">
                <a:solidFill>
                  <a:srgbClr val="FF0000"/>
                </a:solidFill>
                <a:latin typeface="+mn-lt"/>
              </a:rPr>
              <a:t> </a:t>
            </a:r>
            <a:r>
              <a:rPr lang="en-US" sz="3600" b="1" dirty="0" smtClean="0">
                <a:solidFill>
                  <a:srgbClr val="FF0000"/>
                </a:solidFill>
                <a:latin typeface="+mn-lt"/>
              </a:rPr>
              <a:t>Seminar </a:t>
            </a:r>
            <a:endParaRPr lang="en-US" sz="3600" b="1" dirty="0">
              <a:solidFill>
                <a:srgbClr val="FF0000"/>
              </a:solidFill>
              <a:latin typeface="+mn-lt"/>
            </a:endParaRPr>
          </a:p>
          <a:p>
            <a:pPr algn="ctr">
              <a:defRPr/>
            </a:pPr>
            <a:r>
              <a:rPr lang="en-US" sz="3600" b="1" dirty="0">
                <a:solidFill>
                  <a:srgbClr val="FF0000"/>
                </a:solidFill>
                <a:latin typeface="+mn-lt"/>
              </a:rPr>
              <a:t>On</a:t>
            </a:r>
          </a:p>
          <a:p>
            <a:pPr algn="ctr">
              <a:defRPr/>
            </a:pPr>
            <a:r>
              <a:rPr lang="en-US" sz="3600" b="1" dirty="0" smtClean="0">
                <a:solidFill>
                  <a:srgbClr val="FF0000"/>
                </a:solidFill>
              </a:rPr>
              <a:t>Respiration</a:t>
            </a:r>
            <a:endParaRPr lang="en-US" sz="3600" b="1" dirty="0">
              <a:solidFill>
                <a:srgbClr val="FF0000"/>
              </a:solidFill>
              <a:latin typeface="+mn-lt"/>
              <a:cs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Advantages of Aerobic Respiration</a:t>
            </a:r>
            <a:br>
              <a:rPr lang="en-US" b="1" dirty="0" smtClean="0"/>
            </a:br>
            <a:endParaRPr lang="en-US" dirty="0"/>
          </a:p>
        </p:txBody>
      </p:sp>
      <p:sp>
        <p:nvSpPr>
          <p:cNvPr id="3" name="Content Placeholder 2"/>
          <p:cNvSpPr>
            <a:spLocks noGrp="1"/>
          </p:cNvSpPr>
          <p:nvPr>
            <p:ph idx="1"/>
          </p:nvPr>
        </p:nvSpPr>
        <p:spPr/>
        <p:txBody>
          <a:bodyPr>
            <a:normAutofit/>
          </a:bodyPr>
          <a:lstStyle/>
          <a:p>
            <a:r>
              <a:rPr lang="en-US" dirty="0" smtClean="0"/>
              <a:t>It </a:t>
            </a:r>
            <a:r>
              <a:rPr lang="en-US" dirty="0"/>
              <a:t>is good for the </a:t>
            </a:r>
            <a:r>
              <a:rPr lang="en-US" dirty="0" smtClean="0"/>
              <a:t>heart.</a:t>
            </a:r>
          </a:p>
          <a:p>
            <a:r>
              <a:rPr lang="en-US" dirty="0" smtClean="0"/>
              <a:t>It </a:t>
            </a:r>
            <a:r>
              <a:rPr lang="en-US" dirty="0"/>
              <a:t>improves </a:t>
            </a:r>
            <a:r>
              <a:rPr lang="en-US" dirty="0" smtClean="0"/>
              <a:t>cognition.</a:t>
            </a:r>
          </a:p>
          <a:p>
            <a:r>
              <a:rPr lang="en-US" dirty="0" smtClean="0"/>
              <a:t>It </a:t>
            </a:r>
            <a:r>
              <a:rPr lang="en-US" dirty="0"/>
              <a:t>boosts endurance.</a:t>
            </a:r>
            <a:br>
              <a:rPr lang="en-US" dirty="0"/>
            </a:b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Disadvantages of Aerobic Respiration</a:t>
            </a:r>
          </a:p>
        </p:txBody>
      </p:sp>
      <p:sp>
        <p:nvSpPr>
          <p:cNvPr id="3" name="Content Placeholder 2"/>
          <p:cNvSpPr>
            <a:spLocks noGrp="1"/>
          </p:cNvSpPr>
          <p:nvPr>
            <p:ph idx="1"/>
          </p:nvPr>
        </p:nvSpPr>
        <p:spPr/>
        <p:txBody>
          <a:bodyPr>
            <a:normAutofit/>
          </a:bodyPr>
          <a:lstStyle/>
          <a:p>
            <a:r>
              <a:rPr lang="en-US" dirty="0" smtClean="0"/>
              <a:t>It </a:t>
            </a:r>
            <a:r>
              <a:rPr lang="en-US" dirty="0"/>
              <a:t>can include high-impact exercises that could be bad for the body</a:t>
            </a:r>
            <a:r>
              <a:rPr lang="en-US" dirty="0" smtClean="0"/>
              <a:t>.</a:t>
            </a:r>
            <a:endParaRPr lang="en-US" dirty="0"/>
          </a:p>
          <a:p>
            <a:r>
              <a:rPr lang="en-US" dirty="0" smtClean="0"/>
              <a:t>It </a:t>
            </a:r>
            <a:r>
              <a:rPr lang="en-US" dirty="0"/>
              <a:t>can result to a body shape you did not desire</a:t>
            </a:r>
            <a:r>
              <a:rPr lang="en-US" dirty="0" smtClean="0"/>
              <a:t>.</a:t>
            </a:r>
            <a:endParaRPr lang="en-US" dirty="0"/>
          </a:p>
          <a:p>
            <a:r>
              <a:rPr lang="en-US" dirty="0" smtClean="0"/>
              <a:t>It </a:t>
            </a:r>
            <a:r>
              <a:rPr lang="en-US" dirty="0"/>
              <a:t>comes with issues on social environment.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b="1" dirty="0" smtClean="0">
                <a:solidFill>
                  <a:srgbClr val="7B9899"/>
                </a:solidFill>
              </a:rPr>
              <a:t>REFERENCE</a:t>
            </a:r>
          </a:p>
        </p:txBody>
      </p:sp>
      <p:sp>
        <p:nvSpPr>
          <p:cNvPr id="33795" name="Content Placeholder 2"/>
          <p:cNvSpPr>
            <a:spLocks noGrp="1"/>
          </p:cNvSpPr>
          <p:nvPr>
            <p:ph idx="1"/>
          </p:nvPr>
        </p:nvSpPr>
        <p:spPr>
          <a:xfrm>
            <a:off x="301625" y="1527175"/>
            <a:ext cx="8504238" cy="4572000"/>
          </a:xfrm>
        </p:spPr>
        <p:txBody>
          <a:bodyPr/>
          <a:lstStyle/>
          <a:p>
            <a:r>
              <a:rPr lang="en-US" dirty="0" smtClean="0">
                <a:hlinkClick r:id="rId2"/>
              </a:rPr>
              <a:t>www.google.com</a:t>
            </a:r>
            <a:endParaRPr lang="en-US" dirty="0" smtClean="0"/>
          </a:p>
          <a:p>
            <a:r>
              <a:rPr lang="en-US" dirty="0" smtClean="0">
                <a:hlinkClick r:id="rId2"/>
              </a:rPr>
              <a:t>www.wikipedia.com</a:t>
            </a:r>
            <a:endParaRPr lang="en-US" dirty="0" smtClean="0"/>
          </a:p>
          <a:p>
            <a:r>
              <a:rPr lang="en-US" dirty="0" smtClean="0">
                <a:hlinkClick r:id="rId3"/>
              </a:rPr>
              <a:t>www.studymafia.org</a:t>
            </a:r>
            <a:endParaRPr lang="en-US" dirty="0" smtClean="0"/>
          </a:p>
          <a:p>
            <a:pPr>
              <a:buFont typeface="Wingdings 2" pitchFamily="18" charset="2"/>
              <a:buNone/>
            </a:pPr>
            <a:endParaRPr lang="en-US" dirty="0" smtClean="0"/>
          </a:p>
          <a:p>
            <a:pPr>
              <a:buFont typeface="Wingdings 2" pitchFamily="18" charset="2"/>
              <a:buNone/>
            </a:pPr>
            <a:endParaRPr lang="en-US" dirty="0" smtClean="0"/>
          </a:p>
          <a:p>
            <a:pPr>
              <a:buFont typeface="Wingdings" pitchFamily="2" charset="2"/>
              <a:buNone/>
            </a:pPr>
            <a:endParaRPr lang="en-US"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981200"/>
            <a:ext cx="8229600" cy="2392363"/>
          </a:xfrm>
        </p:spPr>
        <p:txBody>
          <a:bodyPr>
            <a:normAutofit/>
          </a:bodyPr>
          <a:lstStyle/>
          <a:p>
            <a:pPr algn="ctr">
              <a:buNone/>
            </a:pPr>
            <a:r>
              <a:rPr lang="en-US" sz="9600" dirty="0" smtClean="0">
                <a:latin typeface="Times New Roman" pitchFamily="18" charset="0"/>
                <a:cs typeface="Times New Roman" pitchFamily="18" charset="0"/>
              </a:rPr>
              <a:t>THANKS</a:t>
            </a:r>
            <a:endParaRPr lang="en-US" sz="9600"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a:t>
            </a:r>
            <a:endParaRPr lang="en-US" dirty="0"/>
          </a:p>
        </p:txBody>
      </p:sp>
      <p:sp>
        <p:nvSpPr>
          <p:cNvPr id="3" name="Content Placeholder 2"/>
          <p:cNvSpPr>
            <a:spLocks noGrp="1"/>
          </p:cNvSpPr>
          <p:nvPr>
            <p:ph idx="1"/>
          </p:nvPr>
        </p:nvSpPr>
        <p:spPr/>
        <p:txBody>
          <a:bodyPr/>
          <a:lstStyle/>
          <a:p>
            <a:r>
              <a:rPr lang="en-US" dirty="0" smtClean="0"/>
              <a:t>Introduction</a:t>
            </a:r>
          </a:p>
          <a:p>
            <a:r>
              <a:rPr lang="en-US" dirty="0" smtClean="0"/>
              <a:t>Definition</a:t>
            </a:r>
          </a:p>
          <a:p>
            <a:r>
              <a:rPr lang="en-US" dirty="0" smtClean="0"/>
              <a:t>What </a:t>
            </a:r>
            <a:r>
              <a:rPr lang="en-US" dirty="0" smtClean="0"/>
              <a:t>is Respiration</a:t>
            </a:r>
            <a:r>
              <a:rPr lang="en-US" dirty="0" smtClean="0"/>
              <a:t>?</a:t>
            </a:r>
          </a:p>
          <a:p>
            <a:r>
              <a:rPr lang="en-US" dirty="0" smtClean="0"/>
              <a:t>Importance</a:t>
            </a:r>
          </a:p>
          <a:p>
            <a:r>
              <a:rPr lang="en-US" dirty="0" smtClean="0"/>
              <a:t>Types</a:t>
            </a:r>
          </a:p>
          <a:p>
            <a:r>
              <a:rPr lang="en-US" dirty="0" smtClean="0"/>
              <a:t>Advantages</a:t>
            </a:r>
          </a:p>
          <a:p>
            <a:r>
              <a:rPr lang="en-US" dirty="0" smtClean="0"/>
              <a:t>Disadvantages</a:t>
            </a:r>
          </a:p>
          <a:p>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900" b="1" dirty="0" smtClean="0"/>
              <a:t>Introduction </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 Energy is stored as organic food in plants.</a:t>
            </a:r>
          </a:p>
          <a:p>
            <a:r>
              <a:rPr lang="en-US" dirty="0" smtClean="0"/>
              <a:t> Energy is released when organic food is </a:t>
            </a:r>
            <a:r>
              <a:rPr lang="en-US" dirty="0" err="1" smtClean="0"/>
              <a:t>oxidised</a:t>
            </a:r>
            <a:r>
              <a:rPr lang="en-US" dirty="0" smtClean="0"/>
              <a:t> during respiration.</a:t>
            </a:r>
          </a:p>
          <a:p>
            <a:r>
              <a:rPr lang="en-US" dirty="0" smtClean="0"/>
              <a:t> Potential energy in food is converted into kinetic energy.</a:t>
            </a:r>
          </a:p>
          <a:p>
            <a:r>
              <a:rPr lang="en-US" dirty="0" smtClean="0"/>
              <a:t> Energy releasing and energy supplying process.</a:t>
            </a:r>
          </a:p>
          <a:p>
            <a:r>
              <a:rPr lang="en-US" dirty="0" smtClean="0"/>
              <a:t> The energy released is of two types:</a:t>
            </a:r>
          </a:p>
          <a:p>
            <a:pPr>
              <a:buNone/>
            </a:pPr>
            <a:r>
              <a:rPr lang="en-US" dirty="0" smtClean="0"/>
              <a:t> Heat energy</a:t>
            </a:r>
          </a:p>
          <a:p>
            <a:pPr>
              <a:buNone/>
            </a:pPr>
            <a:r>
              <a:rPr lang="en-US" dirty="0" smtClean="0"/>
              <a:t> Chemical energy</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Definition</a:t>
            </a:r>
            <a:endParaRPr lang="en-US" b="1" dirty="0"/>
          </a:p>
        </p:txBody>
      </p:sp>
      <p:sp>
        <p:nvSpPr>
          <p:cNvPr id="3" name="Content Placeholder 2"/>
          <p:cNvSpPr>
            <a:spLocks noGrp="1"/>
          </p:cNvSpPr>
          <p:nvPr>
            <p:ph idx="1"/>
          </p:nvPr>
        </p:nvSpPr>
        <p:spPr/>
        <p:txBody>
          <a:bodyPr/>
          <a:lstStyle/>
          <a:p>
            <a:r>
              <a:rPr lang="en-US" dirty="0" smtClean="0"/>
              <a:t>It is an intracellular oxidation process in which complex organic substances are broken down into simpler substances with stepwise release of energy.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is Respiration?</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When </a:t>
            </a:r>
            <a:r>
              <a:rPr lang="en-US" dirty="0"/>
              <a:t>you hear the word 'respire,' you probably think of breathing. When you breathe, you are taking in oxygen with each inhale and releasing carbon dioxide with each exhale. This gas exchange is important for respiration, but while breathing is a physical process, respiration can be thought of as more of a chemical process. </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Importance of Respiration</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Respiration </a:t>
            </a:r>
            <a:r>
              <a:rPr lang="en-US" dirty="0"/>
              <a:t>produces energy that is used to carry out various activities in the body. The activities include;</a:t>
            </a:r>
            <a:br>
              <a:rPr lang="en-US" dirty="0"/>
            </a:br>
            <a:r>
              <a:rPr lang="en-US" i="1" dirty="0"/>
              <a:t>Reproduction</a:t>
            </a:r>
            <a:br>
              <a:rPr lang="en-US" i="1" dirty="0"/>
            </a:br>
            <a:r>
              <a:rPr lang="en-US" i="1" dirty="0"/>
              <a:t>Growth and development</a:t>
            </a:r>
            <a:br>
              <a:rPr lang="en-US" i="1" dirty="0"/>
            </a:br>
            <a:r>
              <a:rPr lang="en-US" i="1" dirty="0"/>
              <a:t>Repair of worn out tissues</a:t>
            </a:r>
            <a:br>
              <a:rPr lang="en-US" i="1" dirty="0"/>
            </a:br>
            <a:r>
              <a:rPr lang="en-US" i="1" dirty="0"/>
              <a:t>Muscle contractions to bring about various movements.</a:t>
            </a:r>
            <a:endParaRPr lang="en-US" dirty="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Types of respiration</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Aerobic Respiration</a:t>
            </a:r>
          </a:p>
          <a:p>
            <a:r>
              <a:rPr lang="en-US" i="1" dirty="0" err="1" smtClean="0"/>
              <a:t>Glycolysis</a:t>
            </a:r>
            <a:endParaRPr lang="en-US" i="1" dirty="0" smtClean="0"/>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Respiration Process</a:t>
            </a:r>
            <a:br>
              <a:rPr lang="en-US" b="1" dirty="0" smtClean="0"/>
            </a:br>
            <a:endParaRPr lang="en-US" dirty="0"/>
          </a:p>
        </p:txBody>
      </p:sp>
      <p:sp>
        <p:nvSpPr>
          <p:cNvPr id="3" name="Content Placeholder 2"/>
          <p:cNvSpPr>
            <a:spLocks noGrp="1"/>
          </p:cNvSpPr>
          <p:nvPr>
            <p:ph idx="1"/>
          </p:nvPr>
        </p:nvSpPr>
        <p:spPr/>
        <p:txBody>
          <a:bodyPr>
            <a:normAutofit/>
          </a:bodyPr>
          <a:lstStyle/>
          <a:p>
            <a:pPr lvl="0"/>
            <a:r>
              <a:rPr lang="en-US" dirty="0" smtClean="0"/>
              <a:t>The </a:t>
            </a:r>
            <a:r>
              <a:rPr lang="en-US" dirty="0"/>
              <a:t>muscles of respiration contract thereby expanding the chest cavity.</a:t>
            </a:r>
          </a:p>
          <a:p>
            <a:pPr lvl="0"/>
            <a:r>
              <a:rPr lang="en-US" dirty="0" smtClean="0"/>
              <a:t>The </a:t>
            </a:r>
            <a:r>
              <a:rPr lang="en-US" dirty="0"/>
              <a:t>expansion of the lungs reduces the air pressure in the lungs.</a:t>
            </a:r>
          </a:p>
          <a:p>
            <a:pPr lvl="0"/>
            <a:r>
              <a:rPr lang="en-US" dirty="0" smtClean="0"/>
              <a:t>The </a:t>
            </a:r>
            <a:r>
              <a:rPr lang="en-US" dirty="0"/>
              <a:t>bronchi divides the air flow between the two lungs.</a:t>
            </a:r>
          </a:p>
          <a:p>
            <a:pPr lvl="0"/>
            <a:r>
              <a:rPr lang="en-US" dirty="0"/>
              <a:t>The air then passes into smaller air tubes known as bronchioles and empty into the lungs.</a:t>
            </a:r>
          </a:p>
          <a:p>
            <a:pPr lvl="0"/>
            <a:r>
              <a:rPr lang="en-US" dirty="0" smtClean="0"/>
              <a:t>The </a:t>
            </a:r>
            <a:r>
              <a:rPr lang="en-US" dirty="0"/>
              <a:t>respiratory muscles relax and the chest cavity contracts.</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Characteristic of respiratory surfaces</a:t>
            </a:r>
            <a:endParaRPr lang="en-US" b="1" dirty="0"/>
          </a:p>
        </p:txBody>
      </p:sp>
      <p:sp>
        <p:nvSpPr>
          <p:cNvPr id="3" name="Content Placeholder 2"/>
          <p:cNvSpPr>
            <a:spLocks noGrp="1"/>
          </p:cNvSpPr>
          <p:nvPr>
            <p:ph idx="1"/>
          </p:nvPr>
        </p:nvSpPr>
        <p:spPr/>
        <p:txBody>
          <a:bodyPr/>
          <a:lstStyle/>
          <a:p>
            <a:r>
              <a:rPr lang="en-US" dirty="0" smtClean="0"/>
              <a:t>surface area for gas exchange </a:t>
            </a:r>
          </a:p>
          <a:p>
            <a:r>
              <a:rPr lang="en-US" dirty="0" smtClean="0"/>
              <a:t>Thin respiratory surface, one layer epithelial cells that allow oxygen and carbon dioxide to exchange. </a:t>
            </a:r>
          </a:p>
          <a:p>
            <a:r>
              <a:rPr lang="en-US" dirty="0" smtClean="0"/>
              <a:t>respiratory surfaces must be moist, gases can only cross cell membranes when they are dissolved in water or an aqueous solution</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58</TotalTime>
  <Words>371</Words>
  <Application>Microsoft Office PowerPoint</Application>
  <PresentationFormat>On-screen Show (4:3)</PresentationFormat>
  <Paragraphs>58</Paragraphs>
  <Slides>13</Slides>
  <Notes>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Flow</vt:lpstr>
      <vt:lpstr>Slide 1</vt:lpstr>
      <vt:lpstr>Content</vt:lpstr>
      <vt:lpstr>Introduction  </vt:lpstr>
      <vt:lpstr>Definition</vt:lpstr>
      <vt:lpstr>What is Respiration? </vt:lpstr>
      <vt:lpstr>Importance of Respiration </vt:lpstr>
      <vt:lpstr>Types of respiration </vt:lpstr>
      <vt:lpstr>Respiration Process </vt:lpstr>
      <vt:lpstr>Characteristic of respiratory surfaces</vt:lpstr>
      <vt:lpstr>Advantages of Aerobic Respiration </vt:lpstr>
      <vt:lpstr>Disadvantages of Aerobic Respiration</vt:lpstr>
      <vt:lpstr>REFERENCE</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Respiration</dc:title>
  <dc:creator>a</dc:creator>
  <cp:lastModifiedBy>Sumit Thakur</cp:lastModifiedBy>
  <cp:revision>3</cp:revision>
  <dcterms:created xsi:type="dcterms:W3CDTF">2018-07-02T15:35:24Z</dcterms:created>
  <dcterms:modified xsi:type="dcterms:W3CDTF">2018-07-04T12:48:58Z</dcterms:modified>
</cp:coreProperties>
</file>